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87" r:id="rId3"/>
  </p:sldMasterIdLst>
  <p:sldIdLst>
    <p:sldId id="256" r:id="rId4"/>
    <p:sldId id="270" r:id="rId5"/>
    <p:sldId id="265" r:id="rId6"/>
    <p:sldId id="266" r:id="rId7"/>
    <p:sldId id="260" r:id="rId8"/>
    <p:sldId id="257" r:id="rId9"/>
    <p:sldId id="264" r:id="rId10"/>
    <p:sldId id="258" r:id="rId11"/>
    <p:sldId id="268" r:id="rId12"/>
    <p:sldId id="259" r:id="rId13"/>
    <p:sldId id="262" r:id="rId14"/>
    <p:sldId id="267" r:id="rId15"/>
    <p:sldId id="269" r:id="rId16"/>
    <p:sldId id="271" r:id="rId17"/>
    <p:sldId id="26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949D32-6E50-440C-9E07-AAAF6B2C42E9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B27299-8E3F-48F9-A24A-21C4B61D38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949D32-6E50-440C-9E07-AAAF6B2C42E9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B27299-8E3F-48F9-A24A-21C4B61D38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949D32-6E50-440C-9E07-AAAF6B2C42E9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B27299-8E3F-48F9-A24A-21C4B61D38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949D32-6E50-440C-9E07-AAAF6B2C42E9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B27299-8E3F-48F9-A24A-21C4B61D38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949D32-6E50-440C-9E07-AAAF6B2C42E9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B27299-8E3F-48F9-A24A-21C4B61D38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949D32-6E50-440C-9E07-AAAF6B2C42E9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B27299-8E3F-48F9-A24A-21C4B61D38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15057-28B8-4015-9DA0-8D09DA6F16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CBA8E-FB5B-4951-9263-DEDF1B6969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CA29E-1960-4865-BF3E-C6E60A2E97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5A0D4-1D04-4F0B-B5B0-A6157653AC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BC343-F54A-42D4-AED2-7C6F1E2441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949D32-6E50-440C-9E07-AAAF6B2C42E9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B27299-8E3F-48F9-A24A-21C4B61D38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681EF-CAC5-4499-85CC-F28BB3421D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9B7BB-CFE2-442F-A93E-9B421B87A9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0BA76-983D-4FBD-B3F3-68910C440B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4F5BA-5A89-4647-8EB6-5E5E43369D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52DA5-B123-423F-8CAC-BFC72DEA9B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1BF84-AB93-4D3D-8743-285E59CD00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949D32-6E50-440C-9E07-AAAF6B2C42E9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27299-8E3F-48F9-A24A-21C4B61D38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949D32-6E50-440C-9E07-AAAF6B2C42E9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27299-8E3F-48F9-A24A-21C4B61D38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949D32-6E50-440C-9E07-AAAF6B2C42E9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27299-8E3F-48F9-A24A-21C4B61D38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949D32-6E50-440C-9E07-AAAF6B2C42E9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27299-8E3F-48F9-A24A-21C4B61D38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949D32-6E50-440C-9E07-AAAF6B2C42E9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B27299-8E3F-48F9-A24A-21C4B61D38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949D32-6E50-440C-9E07-AAAF6B2C42E9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27299-8E3F-48F9-A24A-21C4B61D38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949D32-6E50-440C-9E07-AAAF6B2C42E9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27299-8E3F-48F9-A24A-21C4B61D38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949D32-6E50-440C-9E07-AAAF6B2C42E9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27299-8E3F-48F9-A24A-21C4B61D38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949D32-6E50-440C-9E07-AAAF6B2C42E9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27299-8E3F-48F9-A24A-21C4B61D38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949D32-6E50-440C-9E07-AAAF6B2C42E9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27299-8E3F-48F9-A24A-21C4B61D38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949D32-6E50-440C-9E07-AAAF6B2C42E9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27299-8E3F-48F9-A24A-21C4B61D38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949D32-6E50-440C-9E07-AAAF6B2C42E9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27299-8E3F-48F9-A24A-21C4B61D38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949D32-6E50-440C-9E07-AAAF6B2C42E9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B27299-8E3F-48F9-A24A-21C4B61D38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949D32-6E50-440C-9E07-AAAF6B2C42E9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B27299-8E3F-48F9-A24A-21C4B61D38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949D32-6E50-440C-9E07-AAAF6B2C42E9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B27299-8E3F-48F9-A24A-21C4B61D38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949D32-6E50-440C-9E07-AAAF6B2C42E9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B27299-8E3F-48F9-A24A-21C4B61D38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949D32-6E50-440C-9E07-AAAF6B2C42E9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B27299-8E3F-48F9-A24A-21C4B61D38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949D32-6E50-440C-9E07-AAAF6B2C42E9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B27299-8E3F-48F9-A24A-21C4B61D38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print">
            <a:alphaModFix amt="3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fld id="{7D949D32-6E50-440C-9E07-AAAF6B2C42E9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fld id="{0BB27299-8E3F-48F9-A24A-21C4B61D38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3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2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07F1E947-A2E3-43FB-9FA9-090898D42D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9pPr>
    </p:titleStyle>
    <p:bodyStyle>
      <a:lvl1pPr marL="419100" indent="-3825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1" fontAlgn="base" hangingPunct="1">
        <a:spcBef>
          <a:spcPct val="20000"/>
        </a:spcBef>
        <a:spcAft>
          <a:spcPct val="0"/>
        </a:spcAft>
        <a:buClr>
          <a:srgbClr val="A8CDD7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1" fontAlgn="base" hangingPunct="1">
        <a:spcBef>
          <a:spcPct val="20000"/>
        </a:spcBef>
        <a:spcAft>
          <a:spcPct val="0"/>
        </a:spcAft>
        <a:buClr>
          <a:srgbClr val="C0BEAF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D949D32-6E50-440C-9E07-AAAF6B2C42E9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BB27299-8E3F-48F9-A24A-21C4B61D38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 advClick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8062664" cy="3600401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663300"/>
                </a:solidFill>
              </a:rPr>
              <a:t>Обзор книг </a:t>
            </a:r>
            <a:r>
              <a:rPr lang="ru-RU" b="1" dirty="0" smtClean="0">
                <a:solidFill>
                  <a:srgbClr val="663300"/>
                </a:solidFill>
              </a:rPr>
              <a:t>о Великой Отечественной войне</a:t>
            </a:r>
            <a:endParaRPr lang="ru-RU" b="1" dirty="0">
              <a:solidFill>
                <a:srgbClr val="663300"/>
              </a:solidFill>
            </a:endParaRPr>
          </a:p>
        </p:txBody>
      </p:sp>
      <p:pic>
        <p:nvPicPr>
          <p:cNvPr id="1026" name="Picture 2" descr="C:\Users\юзер\Desktop\логотип года памяти и славы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415" r="28302"/>
          <a:stretch>
            <a:fillRect/>
          </a:stretch>
        </p:blipFill>
        <p:spPr bwMode="auto">
          <a:xfrm>
            <a:off x="7236296" y="0"/>
            <a:ext cx="1728192" cy="2070972"/>
          </a:xfrm>
          <a:prstGeom prst="rect">
            <a:avLst/>
          </a:prstGeom>
          <a:noFill/>
        </p:spPr>
      </p:pic>
      <p:pic>
        <p:nvPicPr>
          <p:cNvPr id="1027" name="Рисунок 2" descr="Логотип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2249629" cy="172819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Б.Л.Васильев </a:t>
            </a:r>
            <a:r>
              <a:rPr lang="ru-RU" sz="3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«А зори здесь тихие…» (1969)</a:t>
            </a:r>
            <a:endParaRPr lang="ru-RU" sz="36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2592288" cy="4068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419872" y="1556792"/>
            <a:ext cx="5472608" cy="5016758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</a:t>
            </a:r>
            <a:r>
              <a:rPr lang="ru-RU" sz="2000" dirty="0" smtClean="0"/>
              <a:t>Это самое трогательное и лучшее произведение о войне. Берёт за душу на первых строках и не отпускает до самой последней точки... Главные героини это молодые девушки, которые готовы на любые подвиги ради своей Родины! Хрупкие девушки вступают в смертельную схватку с крепкими, обученными убивать мужчинами. Эти девчонки мечтали о большой любви, нежности, семейном тепле — но на их долю выпала жестокая война, и они до конца выполнили свой воинский долг… Автор проводит параллель между грязной войной и чистыми девушками, которые мечтают о счастливой жизни и большой любви. Но судьба распорядилась по-другому… </a:t>
            </a:r>
            <a:endParaRPr lang="ru-RU" sz="2000" dirty="0"/>
          </a:p>
        </p:txBody>
      </p:sp>
    </p:spTree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94122"/>
          </a:xfrm>
        </p:spPr>
        <p:txBody>
          <a:bodyPr/>
          <a:lstStyle/>
          <a:p>
            <a:r>
              <a:rPr lang="ru-RU" sz="3600" b="1" dirty="0" smtClean="0"/>
              <a:t>Б.Л.Васильев «</a:t>
            </a:r>
            <a:r>
              <a:rPr lang="ru-RU" sz="3600" b="1" dirty="0"/>
              <a:t>В списках не значился» (1974)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59832" y="1196752"/>
            <a:ext cx="5688632" cy="5445224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pPr algn="just">
              <a:buNone/>
            </a:pPr>
            <a:r>
              <a:rPr lang="ru-RU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Герой </a:t>
            </a:r>
            <a:r>
              <a:rPr lang="ru-RU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повести Николай Плужников прибыл в Брестскую крепость вечером накануне войны. Утром начинается бой, и Николая не успевают внести в списки. Формально он свободный человек и может покинуть крепость вместе с любимой девушкой. Как свободный человек он принимает решение выполнять свой гражданский долг. Николай Плужников стал последним защитником Брестской крепости. Через девять месяцев, 12 апреля 1942 года у него закончились патроны, и он вышел наверх: «Крепость не пала: она просто истекла кровью. Я – последняя ее капля».</a:t>
            </a:r>
            <a:endParaRPr lang="ru-RU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2658627" cy="4151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/>
          <a:lstStyle/>
          <a:p>
            <a:r>
              <a:rPr lang="ru-RU" sz="3600" b="1" dirty="0" smtClean="0"/>
              <a:t>Адамович А</a:t>
            </a:r>
            <a:r>
              <a:rPr lang="ru-RU" sz="3600" b="1" dirty="0" smtClean="0"/>
              <a:t>.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Гранин</a:t>
            </a:r>
            <a:r>
              <a:rPr lang="ru-RU" sz="3600" b="1" dirty="0" smtClean="0"/>
              <a:t> </a:t>
            </a:r>
            <a:r>
              <a:rPr lang="ru-RU" sz="3600" b="1" dirty="0" smtClean="0"/>
              <a:t>Д</a:t>
            </a:r>
            <a:r>
              <a:rPr lang="ru-RU" sz="3600" b="1" dirty="0" smtClean="0"/>
              <a:t>. Блокадная </a:t>
            </a:r>
            <a:r>
              <a:rPr lang="ru-RU" sz="3600" b="1" dirty="0" smtClean="0"/>
              <a:t>книга </a:t>
            </a:r>
            <a:r>
              <a:rPr lang="ru-RU" sz="3600" b="1" dirty="0" smtClean="0"/>
              <a:t>(</a:t>
            </a:r>
            <a:r>
              <a:rPr lang="ru-RU" sz="3600" b="1" dirty="0" smtClean="0"/>
              <a:t>1977—1981) 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1600200"/>
            <a:ext cx="4896544" cy="4525963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pPr algn="just">
              <a:buNone/>
            </a:pPr>
            <a:r>
              <a:rPr lang="ru-RU" sz="2000" kern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     Предлагаемая книга рассказывает о героизме жителей осажденного фашистами Ленинграда</a:t>
            </a:r>
            <a:r>
              <a:rPr lang="ru-RU" sz="2000" kern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2000" kern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переживших тяжелейшие блокадные </a:t>
            </a:r>
            <a:r>
              <a:rPr lang="ru-RU" sz="2000" kern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дни</a:t>
            </a:r>
            <a:r>
              <a:rPr lang="ru-RU" sz="2000" kern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Авторы, известные </a:t>
            </a:r>
            <a:r>
              <a:rPr lang="ru-RU" sz="2000" kern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писатели А. </a:t>
            </a:r>
            <a:r>
              <a:rPr lang="ru-RU" sz="2000" kern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Адамович и Д</a:t>
            </a:r>
            <a:r>
              <a:rPr lang="ru-RU" sz="2000" kern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 </a:t>
            </a:r>
            <a:r>
              <a:rPr lang="ru-RU" sz="2000" kern="12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Гранин</a:t>
            </a:r>
            <a:r>
              <a:rPr lang="ru-RU" sz="2000" kern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опираясь </a:t>
            </a:r>
            <a:r>
              <a:rPr lang="ru-RU" sz="2000" kern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 </a:t>
            </a:r>
            <a:r>
              <a:rPr lang="ru-RU" sz="2000" kern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собранные ими рассказы и дневники переживших блокаду, знакомят нас с обыкновенными </a:t>
            </a:r>
            <a:r>
              <a:rPr lang="ru-RU" sz="2000" kern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ленинградцами, </a:t>
            </a:r>
            <a:r>
              <a:rPr lang="ru-RU" sz="2000" kern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которые самоотверженно и </a:t>
            </a:r>
            <a:r>
              <a:rPr lang="ru-RU" sz="2000" kern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скромно </a:t>
            </a:r>
            <a:r>
              <a:rPr lang="ru-RU" sz="2000" kern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выполняли свой патриотический </a:t>
            </a:r>
            <a:r>
              <a:rPr lang="ru-RU" sz="2000" kern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долг. </a:t>
            </a:r>
            <a:endParaRPr lang="ru-RU" sz="2000" kern="12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ru-RU" sz="2000" dirty="0"/>
          </a:p>
        </p:txBody>
      </p:sp>
      <p:pic>
        <p:nvPicPr>
          <p:cNvPr id="5122" name="Picture 2" descr="https://condenast-media.gcdn.co/tatler/400367a99111a5ebb28ec0f612ddb96b.jpg/7fe1210a/o/t3604x4655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3528" y="1700808"/>
            <a:ext cx="3392963" cy="438367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r>
              <a:rPr lang="ru-RU" sz="3600" b="1" dirty="0" err="1" smtClean="0"/>
              <a:t>Золототрубов</a:t>
            </a:r>
            <a:r>
              <a:rPr lang="ru-RU" sz="3600" b="1" dirty="0" smtClean="0"/>
              <a:t> А. М. Сталинградская битва. </a:t>
            </a:r>
            <a:br>
              <a:rPr lang="ru-RU" sz="3600" b="1" dirty="0" smtClean="0"/>
            </a:br>
            <a:r>
              <a:rPr lang="ru-RU" sz="3600" b="1" dirty="0" smtClean="0"/>
              <a:t>Зарево над Волгой (2008)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9912" y="1916832"/>
            <a:ext cx="5112568" cy="4752528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pPr algn="just">
              <a:buNone/>
            </a:pPr>
            <a:r>
              <a:rPr lang="ru-RU" sz="2000" dirty="0" smtClean="0"/>
              <a:t>		Новый роман современного писателя А. </a:t>
            </a:r>
            <a:r>
              <a:rPr lang="ru-RU" sz="2000" dirty="0" err="1" smtClean="0"/>
              <a:t>Золототрубова</a:t>
            </a:r>
            <a:r>
              <a:rPr lang="ru-RU" sz="2000" dirty="0" smtClean="0"/>
              <a:t> посвящён одному из важнейших сражений Великой Отечественной войны. Автор подробно рассказывает о событиях на Волге с лета 1942 года до зимы 1943. На основе многочисленных документов и воспоминаний участников боев он раскрывает обстановку того трудного времени, массовый героизм и мужество советских солдат и офицеров. Это роман о Людях, совершивших невозможное, это гимн подвигу русского народа.</a:t>
            </a:r>
          </a:p>
          <a:p>
            <a:endParaRPr lang="ru-RU" dirty="0"/>
          </a:p>
        </p:txBody>
      </p:sp>
      <p:pic>
        <p:nvPicPr>
          <p:cNvPr id="4" name="Рисунок 3" descr="http://krilovbibl.ucoz.ru/2017/2018/stalingrad/foto_5_zolototrubov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316835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ru-RU" sz="3600" b="1" dirty="0" err="1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Кожухаров</a:t>
            </a:r>
            <a:r>
              <a:rPr lang="ru-RU" sz="3600" b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Р. Р. </a:t>
            </a:r>
            <a:r>
              <a:rPr lang="ru-RU" sz="3600" b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Штрафники</a:t>
            </a:r>
            <a:br>
              <a:rPr lang="ru-RU" sz="3600" b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не кричали «Ура</a:t>
            </a:r>
            <a:r>
              <a:rPr lang="ru-RU" sz="3600" b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!». (2009)  </a:t>
            </a:r>
            <a:endParaRPr lang="ru-RU" sz="3600" dirty="0"/>
          </a:p>
        </p:txBody>
      </p:sp>
      <p:pic>
        <p:nvPicPr>
          <p:cNvPr id="4" name="Содержимое 3" descr="http://krilovbibl.ucoz.ru/2017/2018/stalingrad/foto_6-kozhukharov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3010320" cy="4267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3779912" y="1628800"/>
            <a:ext cx="5040560" cy="480131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Пронзительная история советских и немецких штрафников, чьи судьбы сплавлены воедино в горниле войны. Осень 1942 года. Немецкие войска рвутся на юго-восток, к Сталинграду, Волге и кавказской нефти — именно здесь будет решаться исход Великой Отечественной и судьба России. На острие главного удара Вермахта разведку боем ведут немецкие штрафники из так называемых «пятисотых» «испытательных» батальонов. Именно на них ссылался в своем приказе Сталин, вводя штрафные части в Красной Армии. И теперь, кровавой осенью 42-го, советские и немецкие штрафбаты должны столкнуться лицом к лицу. Штрафники не кричали «ура!». Они умирали молча.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20688"/>
            <a:ext cx="4392488" cy="5544616"/>
          </a:xfrm>
        </p:spPr>
        <p:txBody>
          <a:bodyPr/>
          <a:lstStyle/>
          <a:p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>
              <a:buNone/>
            </a:pPr>
            <a:r>
              <a:rPr lang="ru-RU" sz="2800" dirty="0" smtClean="0">
                <a:solidFill>
                  <a:srgbClr val="663300"/>
                </a:solidFill>
              </a:rPr>
              <a:t>Все представленные книги можно взять в Ильинской межпоселенческой библиотеке имени </a:t>
            </a:r>
            <a:br>
              <a:rPr lang="ru-RU" sz="2800" dirty="0" smtClean="0">
                <a:solidFill>
                  <a:srgbClr val="663300"/>
                </a:solidFill>
              </a:rPr>
            </a:br>
            <a:r>
              <a:rPr lang="ru-RU" sz="2800" dirty="0" smtClean="0">
                <a:solidFill>
                  <a:srgbClr val="663300"/>
                </a:solidFill>
              </a:rPr>
              <a:t>А. Е. Теплоухова </a:t>
            </a:r>
            <a:br>
              <a:rPr lang="ru-RU" sz="2800" dirty="0" smtClean="0">
                <a:solidFill>
                  <a:srgbClr val="663300"/>
                </a:solidFill>
              </a:rPr>
            </a:br>
            <a:r>
              <a:rPr lang="ru-RU" sz="2800" dirty="0" smtClean="0">
                <a:solidFill>
                  <a:srgbClr val="663300"/>
                </a:solidFill>
              </a:rPr>
              <a:t>по адресу </a:t>
            </a:r>
            <a:r>
              <a:rPr lang="ru-RU" sz="2800" dirty="0" smtClean="0">
                <a:solidFill>
                  <a:srgbClr val="663300"/>
                </a:solidFill>
                <a:latin typeface="+mn-lt"/>
                <a:ea typeface="+mn-ea"/>
                <a:cs typeface="+mn-cs"/>
              </a:rPr>
              <a:t>п.Ильинский</a:t>
            </a:r>
            <a:r>
              <a:rPr lang="ru-RU" sz="2800" dirty="0">
                <a:solidFill>
                  <a:srgbClr val="663300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800" dirty="0" smtClean="0">
                <a:solidFill>
                  <a:srgbClr val="663300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800" dirty="0" smtClean="0">
                <a:solidFill>
                  <a:srgbClr val="663300"/>
                </a:solidFill>
                <a:latin typeface="+mn-lt"/>
                <a:ea typeface="+mn-ea"/>
                <a:cs typeface="+mn-cs"/>
              </a:rPr>
            </a:br>
            <a:r>
              <a:rPr lang="ru-RU" sz="2800" dirty="0" smtClean="0">
                <a:solidFill>
                  <a:srgbClr val="663300"/>
                </a:solidFill>
                <a:latin typeface="+mn-lt"/>
                <a:ea typeface="+mn-ea"/>
                <a:cs typeface="+mn-cs"/>
              </a:rPr>
              <a:t>ул</a:t>
            </a:r>
            <a:r>
              <a:rPr lang="ru-RU" sz="2800" dirty="0">
                <a:solidFill>
                  <a:srgbClr val="663300"/>
                </a:solidFill>
                <a:latin typeface="+mn-lt"/>
                <a:ea typeface="+mn-ea"/>
                <a:cs typeface="+mn-cs"/>
              </a:rPr>
              <a:t>. Ленина, </a:t>
            </a:r>
            <a:r>
              <a:rPr lang="ru-RU" sz="2800" dirty="0">
                <a:solidFill>
                  <a:srgbClr val="663300"/>
                </a:solidFill>
              </a:rPr>
              <a:t>8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692696"/>
            <a:ext cx="432048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Некрасов В. П. В окопах Сталинграда (1946)</a:t>
            </a:r>
            <a:endParaRPr lang="ru-RU" sz="3600" dirty="0"/>
          </a:p>
        </p:txBody>
      </p:sp>
      <p:pic>
        <p:nvPicPr>
          <p:cNvPr id="4" name="Содержимое 3" descr="http://krilovbibl.ucoz.ru/2017/2018/stalingrad/foto_8_nekrasov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2816"/>
            <a:ext cx="27813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3923928" y="1551276"/>
            <a:ext cx="4716016" cy="4801314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Одно из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правдивейших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произведений о Великой Отечественной войне автора - роман «В окопах Сталинграда», получивший в 1947 году Сталинскую премию. После поражения наших войск под Харьковом и отступления полк лейтенанта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Керженцева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оказывается в Сталинграде, где в сентябре-ноябре 1942 года происходят решающие события в битве за город. Также в книгу В. Некрасова вошли рассказы, продолжающие основную тему творчества писателя - место человека в экстремальных условиях войны, его умение или неумение противостоять трусости, подлости, напряжению фронтовых будней.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Э. Казакевич «Звезда» (1947) </a:t>
            </a:r>
            <a:br>
              <a:rPr lang="ru-RU" sz="3600" b="1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5856" y="1124744"/>
            <a:ext cx="5688632" cy="5472608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pPr algn="just"/>
            <a:r>
              <a:rPr lang="ru-RU" sz="2200" kern="1200" dirty="0" smtClean="0"/>
              <a:t>Пронзительная повесть о буднях разведки в последние годы войны. Немцы уже отступают, поэтому нередки случаи, когда советская армия буквально теряет врага в лесах. В этот момент в дело вступает разведка. После обнаружения противника настает время для серьезных операций – проникновения в немецкий тыл. Писатель постарался показать и тех, кто трусил и пытался откосить от опасных заданий, и тех, кто хотел урвать себе какие-то привилегии, и тех, кто просто ничего не хотел делать. На другой чаше весов настоящие советские солдаты. </a:t>
            </a:r>
          </a:p>
        </p:txBody>
      </p:sp>
      <p:pic>
        <p:nvPicPr>
          <p:cNvPr id="4098" name="Picture 2" descr="https://audioknigi-online.info/uploads/posts/books/3051/30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3009900" cy="47625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3600" b="1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Михаил Алексеев «Солдаты»</a:t>
            </a:r>
            <a:r>
              <a:rPr lang="ru-RU" sz="3600" b="1" dirty="0" smtClean="0">
                <a:solidFill>
                  <a:srgbClr val="4F81BD"/>
                </a:solidFill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4F81BD"/>
                </a:solidFill>
                <a:ea typeface="Times New Roman" pitchFamily="18" charset="0"/>
                <a:cs typeface="Times New Roman" pitchFamily="18" charset="0"/>
              </a:rPr>
            </a:br>
            <a:r>
              <a:rPr lang="ru-RU" sz="3600" dirty="0" smtClean="0"/>
              <a:t>(книга 1 – 1951; книга 2 – 1952-53)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9912" y="1484784"/>
            <a:ext cx="5112568" cy="5112568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pPr marL="0" lvl="0" indent="450850" algn="just" eaLnBrk="0" hangingPunct="0">
              <a:spcBef>
                <a:spcPct val="0"/>
              </a:spcBef>
              <a:buNone/>
            </a:pPr>
            <a:r>
              <a:rPr lang="ru-RU" sz="1800" dirty="0" smtClean="0"/>
              <a:t>Роман «Солдаты» посвящён героической борьбе советских воинов-разведчиков. В нём есть всё: и увлекательный сюжет, и глубокая достоверность, и берущая за сердце правда о войне.</a:t>
            </a:r>
          </a:p>
          <a:p>
            <a:pPr marL="0" lvl="0" indent="450850" algn="just" eaLnBrk="0" hangingPunct="0">
              <a:spcBef>
                <a:spcPct val="0"/>
              </a:spcBef>
              <a:buNone/>
            </a:pPr>
            <a:r>
              <a:rPr lang="ru-RU" sz="1800" dirty="0" smtClean="0"/>
              <a:t>Автор рисует образы людей, различных по характеру, по возрасту, по мирной профессии. Все они – и бесстрашный офицер </a:t>
            </a:r>
            <a:r>
              <a:rPr lang="ru-RU" sz="1800" dirty="0" err="1" smtClean="0"/>
              <a:t>Забаров</a:t>
            </a:r>
            <a:r>
              <a:rPr lang="ru-RU" sz="1800" dirty="0" smtClean="0"/>
              <a:t>, и отзывчивый парторг роты </a:t>
            </a:r>
            <a:r>
              <a:rPr lang="ru-RU" sz="1800" dirty="0" err="1" smtClean="0"/>
              <a:t>Шахаев</a:t>
            </a:r>
            <a:r>
              <a:rPr lang="ru-RU" sz="1800" dirty="0" smtClean="0"/>
              <a:t>, и новатор в военном деле Фетисов, и хозяйственный Пинчук, и неунывающий, находчивый разведчик Ванин – относятся к войне мужественно и просто, во имя победы они не щадят своей жизни. Величие и простота советского солдата, его богатый духовный мир раскрыты в романе правдиво, с хорошим знанием жизни, с добрым фронтовым юмором.</a:t>
            </a:r>
            <a:endParaRPr lang="ru-RU" sz="1800" dirty="0"/>
          </a:p>
        </p:txBody>
      </p:sp>
      <p:pic>
        <p:nvPicPr>
          <p:cNvPr id="3075" name="Picture 3" descr="http://biblbel.ru/images/09052018/6/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3333750" cy="50863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К.М.Симонов </a:t>
            </a:r>
            <a:r>
              <a:rPr lang="ru-RU" sz="3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«Живые и мёртвые» (1954–1959)</a:t>
            </a:r>
            <a:endParaRPr lang="ru-RU" sz="36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0848"/>
            <a:ext cx="250127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987824" y="1340768"/>
            <a:ext cx="5904656" cy="532453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</a:t>
            </a:r>
            <a:r>
              <a:rPr lang="ru-RU" sz="2000" dirty="0" smtClean="0"/>
              <a:t>Роман «Живые и мертвые» – одно из самых известных произведений о Великой Отечественной войне, ее наиболее трудному периоду - от первых дней отступления до разгрома немецкой армии под Москвой. Тяжелыми были для Советской Армии, для всего нашего народа первые месяцы войны с превосходящими силами противника. Писатель, сам участник войны, не скрывая жестокой правды отступления, показывает, как рождался отпор врагу, как воспитывались мужество и нравственная стойкость людей. Через многие испытания проходят герои романа. В этих испытаниях закалялась воля солдат, накапливался опыт ведения войны, закладывались основы победы советского народа.</a:t>
            </a:r>
            <a:endParaRPr lang="ru-RU" sz="2000" dirty="0"/>
          </a:p>
        </p:txBody>
      </p:sp>
    </p:spTree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Сергей Смирнов </a:t>
            </a:r>
            <a:r>
              <a:rPr lang="ru-RU" sz="3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«Брестская крепость» </a:t>
            </a:r>
            <a:r>
              <a:rPr lang="ru-RU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(1959)</a:t>
            </a:r>
            <a:endParaRPr lang="ru-RU" sz="36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2952328" cy="459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63888" y="1348800"/>
            <a:ext cx="5328592" cy="550920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/>
              <a:t>В «Брестской крепости» Смирнов восстановил биографии людей, которые первыми приняли немецкий удар, оказались отрезанными от всего мира и продолжали героическое сопротивление. Документальная повесть достаточно реалистично описывает менталитет советских людей. Готовность к подвигу, взаимопомощь (не словами, а отдав последний глоток воды), ставить свои интересы ниже интересов коллектива, защищать Родину ценой своей жизни. Автор в </a:t>
            </a:r>
            <a:r>
              <a:rPr lang="ru-RU" sz="2200" dirty="0" smtClean="0"/>
              <a:t>повести </a:t>
            </a:r>
            <a:r>
              <a:rPr lang="ru-RU" sz="2200" dirty="0" smtClean="0"/>
              <a:t>вернул погибшим их честные имена и благодарность потомков.</a:t>
            </a:r>
            <a:endParaRPr lang="ru-RU" sz="2200" dirty="0"/>
          </a:p>
        </p:txBody>
      </p:sp>
    </p:spTree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Анатолий Кузнецов «Бабий Яр»</a:t>
            </a:r>
            <a:br>
              <a:rPr lang="ru-RU" sz="3600" b="1" dirty="0" smtClean="0"/>
            </a:br>
            <a:r>
              <a:rPr lang="ru-RU" sz="2800" b="1" dirty="0" smtClean="0"/>
              <a:t>(1961г. в сокращ., 2008 г. полная версия) 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5856" y="1412776"/>
            <a:ext cx="5724000" cy="5256584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pPr marL="0" algn="just">
              <a:spcBef>
                <a:spcPts val="0"/>
              </a:spcBef>
              <a:buNone/>
            </a:pPr>
            <a:r>
              <a:rPr lang="ru-RU" sz="2000" kern="1200" dirty="0" smtClean="0"/>
              <a:t>   Среди сотен послевоенных художественных произведений о ВОВ, этот роман и по сей день остается одной из самых обсуждаемых книг. Это история мальчика-подростка, пережившего немецкую оккупацию Киева 1941-1943 г.г. Ребенка, оказавшегося, между нескольких разрушительных огней конфликта и расовой ненависти. Отступление советских солдат из Киева, сопоставление белокурого немецкого солдата с чудищами на агитационных плакатах, два года лишений на краю погибели, свидетельства массовых убийств и Холокоста в том самом печальном Бабьем Яру. 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2000" kern="1200" dirty="0" smtClean="0"/>
              <a:t>     Роман стал примечателен своей непростой судьбой в контексте избирательности советской цензуры.</a:t>
            </a:r>
          </a:p>
        </p:txBody>
      </p:sp>
      <p:pic>
        <p:nvPicPr>
          <p:cNvPr id="5122" name="Picture 2" descr="https://d.radikal.ru/d02/1908/5b/b65345878f2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772816"/>
            <a:ext cx="2876270" cy="396044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</a:t>
            </a:r>
            <a:r>
              <a:rPr lang="ru-RU" sz="3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М. </a:t>
            </a:r>
            <a:r>
              <a:rPr lang="ru-RU" sz="3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Симонов </a:t>
            </a:r>
            <a:r>
              <a:rPr lang="ru-RU" sz="3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"Солдатами не рождаются" (1964г.)</a:t>
            </a:r>
            <a:endParaRPr lang="ru-RU" sz="3600" b="1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636" r="18288"/>
          <a:stretch>
            <a:fillRect/>
          </a:stretch>
        </p:blipFill>
        <p:spPr bwMode="auto">
          <a:xfrm>
            <a:off x="467544" y="1628800"/>
            <a:ext cx="2481429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987824" y="1700808"/>
            <a:ext cx="5904656" cy="4708981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     Роман является продолжением романа «Живые и мертвые». А отдельные эпизоды книги вошли в сценарий знаменитой военной </a:t>
            </a:r>
            <a:r>
              <a:rPr lang="ru-RU" sz="2000" dirty="0" err="1" smtClean="0"/>
              <a:t>киноэпопеи</a:t>
            </a:r>
            <a:r>
              <a:rPr lang="ru-RU" sz="2000" dirty="0" smtClean="0"/>
              <a:t> «Освобождение».</a:t>
            </a:r>
          </a:p>
          <a:p>
            <a:pPr algn="just"/>
            <a:r>
              <a:rPr lang="ru-RU" sz="2000" dirty="0" smtClean="0"/>
              <a:t>     Основное действие романа разворачивается в 1942-1943 годах на Волге, в величайшей битве Второй мировой войны, центром которой стала оборона Сталинграда (Волгограда), когда воистину решалась судьба нашей страны - быть или не быть России. Читатели вновь встретятся со знакомыми, но уже закаленными в горниле войны героями первой книги трилогии: генералом </a:t>
            </a:r>
            <a:r>
              <a:rPr lang="ru-RU" sz="2000" dirty="0" err="1" smtClean="0"/>
              <a:t>Серпилиным</a:t>
            </a:r>
            <a:r>
              <a:rPr lang="ru-RU" sz="2000" dirty="0" smtClean="0"/>
              <a:t>, </a:t>
            </a:r>
            <a:r>
              <a:rPr lang="ru-RU" sz="2000" dirty="0" err="1" smtClean="0"/>
              <a:t>генералом</a:t>
            </a:r>
            <a:r>
              <a:rPr lang="ru-RU" sz="2000" dirty="0" smtClean="0"/>
              <a:t> Бойко, полковником Ильиным, капитаном Синцовым. </a:t>
            </a:r>
            <a:endParaRPr lang="ru-RU" sz="2000" dirty="0"/>
          </a:p>
        </p:txBody>
      </p:sp>
    </p:spTree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Ю. В. Бондарев Горячий снег (1969)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1484784"/>
            <a:ext cx="4824536" cy="5040560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pPr algn="just">
              <a:buNone/>
            </a:pPr>
            <a:r>
              <a:rPr lang="ru-RU" sz="1800" dirty="0" smtClean="0"/>
              <a:t>		</a:t>
            </a:r>
            <a:r>
              <a:rPr lang="ru-RU" sz="2000" dirty="0" smtClean="0"/>
              <a:t>Декабрь 1942 года. В приволжской степи южнее Сталинграда немецкая армия под командованием фельдмаршала </a:t>
            </a:r>
            <a:r>
              <a:rPr lang="ru-RU" sz="2000" dirty="0" err="1" smtClean="0"/>
              <a:t>Манштейна</a:t>
            </a:r>
            <a:r>
              <a:rPr lang="ru-RU" sz="2000" dirty="0" smtClean="0"/>
              <a:t>, собрав мощный танковый кулак, намеривается прорвать окружение, в которое попала шестая армия Паулюса. Взвод Лейтенанта Кузнецова, входящий в состав артиллеристской батареи своего однокурсника по военному училищу </a:t>
            </a:r>
            <a:r>
              <a:rPr lang="ru-RU" sz="2000" dirty="0" err="1" smtClean="0"/>
              <a:t>Дроздовского</a:t>
            </a:r>
            <a:r>
              <a:rPr lang="ru-RU" sz="2000" dirty="0" smtClean="0"/>
              <a:t>, еще не подозревает, что от их умения и мужества зависит весь исход Сталинградской битвы.</a:t>
            </a:r>
          </a:p>
        </p:txBody>
      </p:sp>
      <p:pic>
        <p:nvPicPr>
          <p:cNvPr id="55298" name="Picture 2" descr="https://cdn1.ozone.ru/multimedia/10121993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3203848" cy="502846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theme/theme1.xml><?xml version="1.0" encoding="utf-8"?>
<a:theme xmlns:a="http://schemas.openxmlformats.org/drawingml/2006/main" name="Майкор Мифы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хническ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5_zagadkiptiz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Другая 1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Майкор Мифы</Template>
  <TotalTime>863</TotalTime>
  <Words>820</Words>
  <Application>Microsoft Office PowerPoint</Application>
  <PresentationFormat>Экран (4:3)</PresentationFormat>
  <Paragraphs>32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Майкор Мифы</vt:lpstr>
      <vt:lpstr>Техническая</vt:lpstr>
      <vt:lpstr>25_zagadkiptiz</vt:lpstr>
      <vt:lpstr>Обзор книг о Великой Отечественной войне</vt:lpstr>
      <vt:lpstr>Некрасов В. П. В окопах Сталинграда (1946)</vt:lpstr>
      <vt:lpstr>Э. Казакевич «Звезда» (1947)  </vt:lpstr>
      <vt:lpstr>Михаил Алексеев «Солдаты» (книга 1 – 1951; книга 2 – 1952-53)</vt:lpstr>
      <vt:lpstr>К.М.Симонов «Живые и мёртвые» (1954–1959)</vt:lpstr>
      <vt:lpstr>Сергей Смирнов «Брестская крепость» (1959)</vt:lpstr>
      <vt:lpstr>Анатолий Кузнецов «Бабий Яр» (1961г. в сокращ., 2008 г. полная версия) </vt:lpstr>
      <vt:lpstr>К. М. Симонов "Солдатами не рождаются" (1964г.)</vt:lpstr>
      <vt:lpstr>Ю. В. Бондарев Горячий снег (1969)</vt:lpstr>
      <vt:lpstr>Б.Л.Васильев «А зори здесь тихие…» (1969)</vt:lpstr>
      <vt:lpstr>Б.Л.Васильев «В списках не значился» (1974)</vt:lpstr>
      <vt:lpstr>Адамович А., Гранин Д. Блокадная книга (1977—1981) </vt:lpstr>
      <vt:lpstr>Золототрубов А. М. Сталинградская битва.  Зарево над Волгой (2008)</vt:lpstr>
      <vt:lpstr>Кожухаров Р. Р. Штрафники  не кричали «Ура!». (2009)  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Обзор книг – юбиляров о Великой Отечественной войне в 2014 году</dc:title>
  <dc:creator>юзер</dc:creator>
  <cp:lastModifiedBy>юзер</cp:lastModifiedBy>
  <cp:revision>89</cp:revision>
  <dcterms:created xsi:type="dcterms:W3CDTF">2014-12-03T06:12:46Z</dcterms:created>
  <dcterms:modified xsi:type="dcterms:W3CDTF">2020-05-07T05:06:37Z</dcterms:modified>
</cp:coreProperties>
</file>